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3" r:id="rId1"/>
  </p:sldMasterIdLst>
  <p:notesMasterIdLst>
    <p:notesMasterId r:id="rId24"/>
  </p:notesMasterIdLst>
  <p:sldIdLst>
    <p:sldId id="256" r:id="rId2"/>
    <p:sldId id="257" r:id="rId3"/>
    <p:sldId id="261" r:id="rId4"/>
    <p:sldId id="262" r:id="rId5"/>
    <p:sldId id="259" r:id="rId6"/>
    <p:sldId id="260" r:id="rId7"/>
    <p:sldId id="263" r:id="rId8"/>
    <p:sldId id="264" r:id="rId9"/>
    <p:sldId id="276" r:id="rId10"/>
    <p:sldId id="258" r:id="rId11"/>
    <p:sldId id="265" r:id="rId12"/>
    <p:sldId id="266" r:id="rId13"/>
    <p:sldId id="268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75" d="100"/>
          <a:sy n="75" d="100"/>
        </p:scale>
        <p:origin x="43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D0662-1906-4ABB-9B8E-12EDDB00EAA1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98194-32C8-4FDD-9565-3AB2C1451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68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2C38D-483D-47CF-8557-A6EA8602E521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22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2C38D-483D-47CF-8557-A6EA8602E521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7FE9E0-7679-4770-8DD7-2E00926289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754" y="38712"/>
            <a:ext cx="1024670" cy="10246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711410-E091-41AD-BD73-176977DA1271}"/>
              </a:ext>
            </a:extLst>
          </p:cNvPr>
          <p:cNvSpPr txBox="1"/>
          <p:nvPr userDrawn="1"/>
        </p:nvSpPr>
        <p:spPr>
          <a:xfrm>
            <a:off x="0" y="6488668"/>
            <a:ext cx="62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CCD7BBE-BDEF-4152-864A-05E8B32B91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3807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2C38D-483D-47CF-8557-A6EA8602E521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97B22F0-6086-46A4-91A2-68A954FCE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6867345" TargetMode="External"/><Relationship Id="rId2" Type="http://schemas.openxmlformats.org/officeDocument/2006/relationships/hyperlink" Target="https://ieeexplore.ieee.org/document/8756028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abstract/document/7744614" TargetMode="External"/><Relationship Id="rId5" Type="http://schemas.openxmlformats.org/officeDocument/2006/relationships/hyperlink" Target="https://ieeexplore.ieee.org/document/5205567" TargetMode="External"/><Relationship Id="rId4" Type="http://schemas.openxmlformats.org/officeDocument/2006/relationships/hyperlink" Target="https://ieeexplore.ieee.org/abstract/document/4797640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2A13F-8560-4068-8CEA-49EDF016FE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k-Space Deep Learning</a:t>
            </a:r>
            <a:br>
              <a:rPr lang="en-US" dirty="0"/>
            </a:br>
            <a:r>
              <a:rPr lang="en-US" dirty="0"/>
              <a:t>for Accelerated MRI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F95F30-F788-4F11-AFB0-65BB783704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Mohammad Raziei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942CF-D46F-4A46-8378-AF3D57C78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492" y="470022"/>
            <a:ext cx="1388086" cy="13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9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F87D-DF19-413E-B495-C9459F211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Compressive Sampling using Annihilating</a:t>
            </a:r>
            <a:br>
              <a:rPr lang="en-US" dirty="0"/>
            </a:br>
            <a:r>
              <a:rPr lang="en-US" dirty="0"/>
              <a:t>Filter-based Low-Rank Interpolation (ALOHA)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66E05-C663-4D53-8627-9687EBA4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10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E2B4F-A11B-4FE0-8040-845BBB3DF763}"/>
              </a:ext>
            </a:extLst>
          </p:cNvPr>
          <p:cNvSpPr txBox="1"/>
          <p:nvPr/>
        </p:nvSpPr>
        <p:spPr>
          <a:xfrm>
            <a:off x="677334" y="6089958"/>
            <a:ext cx="6183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https://ieeexplore.ieee.org/abstract/document/7744614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9417D6-94B7-4CDA-B9A5-05AE03345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08" y="2322028"/>
            <a:ext cx="4999153" cy="9525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A336D1-3419-49C1-B3F2-A4820092E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379" y="4088576"/>
            <a:ext cx="3939881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75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9175-D7AE-496E-A786-52F5784A4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236B9-DA8D-497F-8B93-E7D78A567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9929C-962A-4CA2-BB8C-707A3F167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C8F28-C0EC-45E4-83CD-351C99A5F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19" y="2145349"/>
            <a:ext cx="5090601" cy="1318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FEFD0E-0AED-4848-BCFC-1D3D3932B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78" y="3478963"/>
            <a:ext cx="5776461" cy="22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8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2B18-CC2E-4642-B96E-0052A52ED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13E8B-3730-41A9-AB85-BB08AE42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6F696-61E2-45DF-B210-456F87C98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87" y="2160589"/>
            <a:ext cx="983065" cy="548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3B6BD-3DC7-4DF1-BE7F-148489A02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87" y="2709277"/>
            <a:ext cx="4054191" cy="342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B9FAD2-3A58-473C-BD99-B769670D2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67" y="3191100"/>
            <a:ext cx="3756986" cy="739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612E0D-9311-4CB5-9141-B72076573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272" y="2131442"/>
            <a:ext cx="3963753" cy="1498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D2F8A9-58A4-4E62-8F0A-1C76F417F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728" y="3893512"/>
            <a:ext cx="5707875" cy="4419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8656D0-7655-4E8B-A87C-42FEAE345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987" y="4408919"/>
            <a:ext cx="5418290" cy="8230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60F733-40A9-4949-A9F9-59756DB6FA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677" y="5305359"/>
            <a:ext cx="4168501" cy="7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44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55DC-3F71-4563-9CC9-B8CD188F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F5B8A-C30F-45B8-89B8-9BA587D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1C66B-A15A-46AD-BED6-EF2A0D1AA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2" y="1755574"/>
            <a:ext cx="7389864" cy="2664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C1D13B-18FD-4F2D-A24C-C5FEEA4DE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91" y="4551261"/>
            <a:ext cx="8085072" cy="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83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9EE3-ACDA-412E-BDEF-B40EAC8B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ALOHA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E1E194-48E3-443D-8C49-EDEEE3732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8640" y="1987036"/>
            <a:ext cx="4160881" cy="8839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DB124-EEBE-4A04-AE54-6A5D5EFD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729717-C4D4-4191-AD45-E86588F66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552"/>
          <a:stretch/>
        </p:blipFill>
        <p:spPr>
          <a:xfrm>
            <a:off x="677334" y="1992155"/>
            <a:ext cx="4160881" cy="1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64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FA14-60CE-4942-84DB-6BD95E472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57FBB-1D48-4A61-987A-7E3146FAB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72540-8B14-453B-AD62-1F64FE67D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33243"/>
            <a:ext cx="3673158" cy="617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992A69-A923-4F8E-949E-B578A356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821890"/>
            <a:ext cx="5067739" cy="571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E8F373-3121-40F1-B24B-CC6B73DC3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10" y="3464561"/>
            <a:ext cx="3276884" cy="899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15D7E7-7698-4720-B1BB-E37379EC2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47" y="4481808"/>
            <a:ext cx="1440305" cy="4953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41E893-91F5-46B8-9BD5-6DA9FD85B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933" y="3914180"/>
            <a:ext cx="3063505" cy="9297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801203-C519-4EF4-AEA2-06F508A7CF1C}"/>
              </a:ext>
            </a:extLst>
          </p:cNvPr>
          <p:cNvSpPr txBox="1"/>
          <p:nvPr/>
        </p:nvSpPr>
        <p:spPr>
          <a:xfrm>
            <a:off x="768553" y="5285433"/>
            <a:ext cx="78221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duality between the structured low-rankness in the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MMI10"/>
              </a:rPr>
              <a:t>k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-space and the image domain sparsity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35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BB2BD-AEDD-4F2E-801D-EC79DAAD4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F5B67F-8343-4708-9E48-DC241B9A0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99" y="2306741"/>
            <a:ext cx="8306520" cy="12726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E5C78-1104-4317-B8A3-108902E9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A4CF93-8EB8-41A2-84AE-E6009AE60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99" y="3505779"/>
            <a:ext cx="6715961" cy="775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0C2826-5B39-4D25-86DD-29788B801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281408"/>
            <a:ext cx="5875866" cy="5103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CC9B74-DA1F-4E3E-9E83-BED0A7A56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53" y="5134543"/>
            <a:ext cx="4534293" cy="15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80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D97E-93E6-412B-91FD-08B3AB0B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87882C-EA97-4430-A9CA-14DC074DF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476" y="2376393"/>
            <a:ext cx="754445" cy="2819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FE4C4-0BFF-4519-8019-84F4FB70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6F0A2-6914-43FF-A705-784051362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74" y="2711702"/>
            <a:ext cx="5273497" cy="975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981405-2E8F-493A-806B-B553154D6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74" y="2323048"/>
            <a:ext cx="1265030" cy="3886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88293E-1193-4F04-8E3F-49DB56539FB1}"/>
              </a:ext>
            </a:extLst>
          </p:cNvPr>
          <p:cNvSpPr txBox="1"/>
          <p:nvPr/>
        </p:nvSpPr>
        <p:spPr>
          <a:xfrm>
            <a:off x="2237004" y="237639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C0CA07-0E3F-412D-8EC3-D4099A434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528" y="2216359"/>
            <a:ext cx="1958510" cy="4953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8B1802-BFB0-43A7-96B4-A4DCCEE2D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645" y="2311617"/>
            <a:ext cx="1851820" cy="3048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DB4354-42C9-40E3-8F78-66CB0C958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74" y="4182490"/>
            <a:ext cx="1577477" cy="6096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E33CBE-A22A-4EBF-A04B-D0E29B37DA50}"/>
              </a:ext>
            </a:extLst>
          </p:cNvPr>
          <p:cNvSpPr txBox="1"/>
          <p:nvPr/>
        </p:nvSpPr>
        <p:spPr>
          <a:xfrm>
            <a:off x="677333" y="1930400"/>
            <a:ext cx="3081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low-rank projection constraint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FE13F5-9DF9-481A-BB86-91678FAF132E}"/>
              </a:ext>
            </a:extLst>
          </p:cNvPr>
          <p:cNvSpPr txBox="1"/>
          <p:nvPr/>
        </p:nvSpPr>
        <p:spPr>
          <a:xfrm>
            <a:off x="677334" y="3822118"/>
            <a:ext cx="308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NimbusRomNo9L-Regu"/>
              </a:rPr>
              <a:t>Pooling and </a:t>
            </a:r>
            <a:r>
              <a:rPr lang="en-US" dirty="0" err="1">
                <a:solidFill>
                  <a:srgbClr val="000000"/>
                </a:solidFill>
                <a:latin typeface="NimbusRomNo9L-Regu"/>
              </a:rPr>
              <a:t>unpooling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2C4A58-BFAB-4CB5-BBAF-0830C6A28F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774" y="4927601"/>
            <a:ext cx="5679466" cy="5182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2A23E5-E07F-42A0-BBE7-14A476DAF7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039" y="5513920"/>
            <a:ext cx="3265117" cy="5186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21C5D5-AA1F-4297-9EEE-A4F499F8DE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039" y="6249970"/>
            <a:ext cx="4480948" cy="4343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E8F7036-EEB5-415A-85E9-8858D595A2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4125" y="5806349"/>
            <a:ext cx="5707875" cy="10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88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D96F-A992-4622-88E7-AD87B5F5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EB554-FB32-4071-AFC5-2371DE264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879" y="5029042"/>
            <a:ext cx="6005080" cy="18289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36A74-92C3-4105-BA4D-4595F9AC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409EBF-2416-4433-BFE0-59D3C772C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310" y="1752600"/>
            <a:ext cx="5828649" cy="345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28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0024-283A-4BBA-9F3C-CEE87A4E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B94655-035C-4C8B-8FA1-02375CF2E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590" y="4923544"/>
            <a:ext cx="4359018" cy="86113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3ADCD-FB97-4C52-AE63-A9BC2CD1E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C3EEA-9A4D-4233-A6C9-54C73E04A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90" y="5803840"/>
            <a:ext cx="3871295" cy="739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4CDFA9-61EF-4BA2-9C3B-1C2499BEF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922" y="5433320"/>
            <a:ext cx="4252328" cy="7163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A8520A-C1F5-49AA-9299-9A6E32D69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848" y="1612632"/>
            <a:ext cx="7136008" cy="272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9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D724-14E9-4CC6-8005-8422FD7CE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00636"/>
            <a:ext cx="8596668" cy="1320800"/>
          </a:xfrm>
        </p:spPr>
        <p:txBody>
          <a:bodyPr/>
          <a:lstStyle/>
          <a:p>
            <a:r>
              <a:rPr lang="en-US" dirty="0"/>
              <a:t>MRI Importance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5E0435-970E-4B27-8091-45DA8D0CD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95940"/>
            <a:ext cx="6325970" cy="47444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28AF3-C0CD-4B4D-BDD0-99AED2E9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CB260-DA14-477B-9440-E73189360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24" y="3418709"/>
            <a:ext cx="1671712" cy="1137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509A92-5419-49CE-84D1-DA4CCB071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23" y="4556050"/>
            <a:ext cx="1671712" cy="18843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89FB37-8501-42FC-8ACB-CE8C871AF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23" y="1094967"/>
            <a:ext cx="1671712" cy="23418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F88BAD-9BAA-4F2D-9945-1497E595EEF8}"/>
              </a:ext>
            </a:extLst>
          </p:cNvPr>
          <p:cNvSpPr txBox="1"/>
          <p:nvPr/>
        </p:nvSpPr>
        <p:spPr>
          <a:xfrm>
            <a:off x="595297" y="6440418"/>
            <a:ext cx="8285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https://www.nobelprize.org/prizes/medicine/2003/lauterbur/biographical/</a:t>
            </a:r>
          </a:p>
        </p:txBody>
      </p:sp>
      <p:pic>
        <p:nvPicPr>
          <p:cNvPr id="1026" name="Picture 2" descr="Body water drink infographics health people diet">
            <a:extLst>
              <a:ext uri="{FF2B5EF4-FFF2-40B4-BE49-F238E27FC236}">
                <a16:creationId xmlns:a16="http://schemas.microsoft.com/office/drawing/2014/main" id="{AF07EB22-704A-4101-8502-907EDD77B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483" y="1792745"/>
            <a:ext cx="1515033" cy="159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ashington University in St. Louis">
            <a:extLst>
              <a:ext uri="{FF2B5EF4-FFF2-40B4-BE49-F238E27FC236}">
                <a16:creationId xmlns:a16="http://schemas.microsoft.com/office/drawing/2014/main" id="{2F1D43CF-F91D-4AF5-B0A1-AF78412A6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551" y="2903020"/>
            <a:ext cx="1067567" cy="106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73EB00-46B1-44F0-B66C-D2F0D77547E4}"/>
              </a:ext>
            </a:extLst>
          </p:cNvPr>
          <p:cNvSpPr txBox="1"/>
          <p:nvPr/>
        </p:nvSpPr>
        <p:spPr>
          <a:xfrm>
            <a:off x="9274002" y="3019608"/>
            <a:ext cx="170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Lauterbur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1BF18F-A419-4F94-999A-4583570A5643}"/>
              </a:ext>
            </a:extLst>
          </p:cNvPr>
          <p:cNvSpPr txBox="1"/>
          <p:nvPr/>
        </p:nvSpPr>
        <p:spPr>
          <a:xfrm>
            <a:off x="9274002" y="4180598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Peter Mansfield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DE70AC-1A1C-436C-87D6-C488B03382E0}"/>
              </a:ext>
            </a:extLst>
          </p:cNvPr>
          <p:cNvSpPr txBox="1"/>
          <p:nvPr/>
        </p:nvSpPr>
        <p:spPr>
          <a:xfrm>
            <a:off x="9274002" y="6054121"/>
            <a:ext cx="7726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Carr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13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23B3A-5168-4519-8716-84F33715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25B43-25DB-4DA0-B64B-22CE511A7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5EA2A-C444-4E22-9F35-5EB8DDCDE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9F435C-9777-4AE3-9DF2-99C769AAA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973" y="1639501"/>
            <a:ext cx="6561389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52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85B9-05B6-48C0-BFA0-A3455CE6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92E82-2392-4211-8029-2CA144D9F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k -Space Deep Learning for Accelerated MRI </a:t>
            </a:r>
          </a:p>
          <a:p>
            <a:pPr lvl="1"/>
            <a:r>
              <a:rPr lang="en-US" dirty="0">
                <a:hlinkClick r:id="rId2"/>
              </a:rPr>
              <a:t>https://ieeexplore.ieee.org/document/8756028/</a:t>
            </a:r>
            <a:r>
              <a:rPr lang="en-US" dirty="0"/>
              <a:t>  </a:t>
            </a:r>
          </a:p>
          <a:p>
            <a:r>
              <a:rPr lang="en-US" dirty="0"/>
              <a:t>Robust Spectral Compressed Sensing via Structured Matrix Completion</a:t>
            </a:r>
          </a:p>
          <a:p>
            <a:pPr lvl="1"/>
            <a:r>
              <a:rPr lang="en-US" dirty="0">
                <a:hlinkClick r:id="rId3"/>
              </a:rPr>
              <a:t>https://ieeexplore.ieee.org/document/6867345</a:t>
            </a:r>
            <a:endParaRPr lang="en-US" dirty="0"/>
          </a:p>
          <a:p>
            <a:r>
              <a:rPr lang="en-US" dirty="0"/>
              <a:t>Exact low-rank matrix completion via convex optimization</a:t>
            </a:r>
          </a:p>
          <a:p>
            <a:pPr lvl="1"/>
            <a:r>
              <a:rPr lang="en-US" dirty="0">
                <a:hlinkClick r:id="rId4"/>
              </a:rPr>
              <a:t>https://ieeexplore.ieee.org/abstract/document/4797640/</a:t>
            </a:r>
            <a:r>
              <a:rPr lang="en-US" dirty="0"/>
              <a:t> </a:t>
            </a:r>
          </a:p>
          <a:p>
            <a:r>
              <a:rPr lang="en-US" dirty="0"/>
              <a:t>Matrix completion from a few entries</a:t>
            </a:r>
          </a:p>
          <a:p>
            <a:pPr lvl="1"/>
            <a:r>
              <a:rPr lang="en-US" dirty="0">
                <a:hlinkClick r:id="rId5"/>
              </a:rPr>
              <a:t>https://ieeexplore.ieee.org/document/5205567</a:t>
            </a:r>
            <a:r>
              <a:rPr lang="en-US" dirty="0"/>
              <a:t> </a:t>
            </a:r>
          </a:p>
          <a:p>
            <a:r>
              <a:rPr lang="en-US" dirty="0"/>
              <a:t>Compressive Sampling using Annihilating Filter-based Low-Rank Interpolation</a:t>
            </a:r>
          </a:p>
          <a:p>
            <a:pPr lvl="1"/>
            <a:r>
              <a:rPr lang="en-US" dirty="0">
                <a:hlinkClick r:id="rId6"/>
              </a:rPr>
              <a:t>https://ieeexplore.ieee.org/abstract/document/7744614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FAEEE-FB50-43B9-BCA2-B4EF846BB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88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3703-0790-4848-ADD7-7CE812AD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8BE80-F3AF-4BAA-8990-9C110467D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8A8B8-1B65-4E88-A36C-D4491EE8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7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B070C-DCF6-43B6-A304-577F4545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A24431-7409-4AC1-AE26-B6AFEA96F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75" y="1825501"/>
            <a:ext cx="2503613" cy="25036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9713D-3627-4975-A4DE-22B073381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3</a:t>
            </a:fld>
            <a:endParaRPr lang="en-US"/>
          </a:p>
        </p:txBody>
      </p:sp>
      <p:pic>
        <p:nvPicPr>
          <p:cNvPr id="2051" name="Picture 3" descr="The Anatomy of Brain Trauma, Concussion, and Coma | BrainLine">
            <a:extLst>
              <a:ext uri="{FF2B5EF4-FFF2-40B4-BE49-F238E27FC236}">
                <a16:creationId xmlns:a16="http://schemas.microsoft.com/office/drawing/2014/main" id="{C316C6FD-7960-44B4-8E02-DD0627C5A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986" y="1924111"/>
            <a:ext cx="2394071" cy="233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5517FA-FA5D-4F8C-A380-5546068A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215" y="1930400"/>
            <a:ext cx="3112833" cy="233462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A04A4F-F72C-46BA-BAA8-328D9121E2DF}"/>
              </a:ext>
            </a:extLst>
          </p:cNvPr>
          <p:cNvSpPr txBox="1">
            <a:spLocks/>
          </p:cNvSpPr>
          <p:nvPr/>
        </p:nvSpPr>
        <p:spPr>
          <a:xfrm>
            <a:off x="677334" y="4536831"/>
            <a:ext cx="8596668" cy="22156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Imaging the hydrogen nuclear</a:t>
            </a:r>
          </a:p>
          <a:p>
            <a:pPr lvl="1"/>
            <a:r>
              <a:rPr lang="en-US" dirty="0"/>
              <a:t>Be able to capture soft tissues</a:t>
            </a:r>
          </a:p>
          <a:p>
            <a:pPr lvl="1"/>
            <a:r>
              <a:rPr lang="en-US" dirty="0"/>
              <a:t>Invasive method 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Too slow! (why?????)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F80AA3-E50F-43E0-8C04-8C00D46D3DB7}"/>
              </a:ext>
            </a:extLst>
          </p:cNvPr>
          <p:cNvSpPr txBox="1"/>
          <p:nvPr/>
        </p:nvSpPr>
        <p:spPr>
          <a:xfrm>
            <a:off x="3693818" y="6261832"/>
            <a:ext cx="305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Data acquisition need time.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6196D7-ACBD-4A65-AF26-CFCC005570B4}"/>
              </a:ext>
            </a:extLst>
          </p:cNvPr>
          <p:cNvSpPr txBox="1"/>
          <p:nvPr/>
        </p:nvSpPr>
        <p:spPr>
          <a:xfrm>
            <a:off x="6894827" y="6261832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why again?</a:t>
            </a:r>
          </a:p>
        </p:txBody>
      </p:sp>
    </p:spTree>
    <p:extLst>
      <p:ext uri="{BB962C8B-B14F-4D97-AF65-F5344CB8AC3E}">
        <p14:creationId xmlns:p14="http://schemas.microsoft.com/office/powerpoint/2010/main" val="343911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130FF-35D0-45AE-84DC-259BBC26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MRI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98569-E7CE-455C-BACD-3D5DBD085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F53A8-2BCC-4C08-B659-B41A1A80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4C208-49AA-4E47-95B5-97A3DD350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662" y="2808409"/>
            <a:ext cx="1906173" cy="2397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37DF2A-869B-4A77-9CAF-72CDA44E1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052" y="2808409"/>
            <a:ext cx="1546456" cy="2397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EFAC71-8814-42A9-B368-B1992C5C5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27" y="2841745"/>
            <a:ext cx="4364418" cy="269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78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C0B23-9B18-4B4D-8598-B82A6FA0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MRI basics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D86046-9F3F-48AC-88DF-6D72AE7E2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031" y="4968105"/>
            <a:ext cx="1580622" cy="15806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56BB0-B5AA-4A54-A768-62E80B2F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5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8A3EFC-B923-4B14-823D-6E0F4A961AC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542" y="4709820"/>
            <a:ext cx="2454947" cy="20971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3FAE42-FED0-4D28-B9BD-0232923E02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909302"/>
            <a:ext cx="2899041" cy="2639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1CDC62-7BA9-4923-A203-DD21A67377B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9344"/>
            <a:ext cx="5343208" cy="18146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E836C8-068D-4C66-B30A-965B0BA1D54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81" y="2052358"/>
            <a:ext cx="3944759" cy="17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49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9FC5-7652-45B9-AFE2-4A1862AC5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the k-space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9BA1-60DF-40EB-B204-D027C2A87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2168"/>
            <a:ext cx="3437466" cy="557332"/>
          </a:xfrm>
        </p:spPr>
        <p:txBody>
          <a:bodyPr/>
          <a:lstStyle/>
          <a:p>
            <a:r>
              <a:rPr lang="en-US" dirty="0"/>
              <a:t>echo planar imaging (EPI)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A4CF6-92D8-4D0E-A4D6-2855F282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6</a:t>
            </a:fld>
            <a:endParaRPr lang="en-US"/>
          </a:p>
        </p:txBody>
      </p:sp>
      <p:pic>
        <p:nvPicPr>
          <p:cNvPr id="5" name="Media1">
            <a:hlinkClick r:id="" action="ppaction://media"/>
            <a:extLst>
              <a:ext uri="{FF2B5EF4-FFF2-40B4-BE49-F238E27FC236}">
                <a16:creationId xmlns:a16="http://schemas.microsoft.com/office/drawing/2014/main" id="{95D85216-DAD9-468E-AA1A-50B3191C49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007" y="1874312"/>
            <a:ext cx="6182613" cy="2355511"/>
          </a:xfrm>
          <a:prstGeom prst="rect">
            <a:avLst/>
          </a:prstGeom>
        </p:spPr>
      </p:pic>
      <p:pic>
        <p:nvPicPr>
          <p:cNvPr id="6" name="Media2">
            <a:hlinkClick r:id="" action="ppaction://media"/>
            <a:extLst>
              <a:ext uri="{FF2B5EF4-FFF2-40B4-BE49-F238E27FC236}">
                <a16:creationId xmlns:a16="http://schemas.microsoft.com/office/drawing/2014/main" id="{1CE0ECCE-13E1-4BE5-81C3-D93FFF94DC7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2006" y="4201943"/>
            <a:ext cx="6182613" cy="23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0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61FCA-AB43-4260-AE2A-F8A2310D5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MRI fast?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6CFD6-A5F0-45DE-9A98-B59822B2C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167706" cy="4245898"/>
          </a:xfrm>
        </p:spPr>
        <p:txBody>
          <a:bodyPr/>
          <a:lstStyle/>
          <a:p>
            <a:r>
              <a:rPr lang="en-US" dirty="0"/>
              <a:t>Increase Magnetic (B)</a:t>
            </a:r>
          </a:p>
          <a:p>
            <a:pPr lvl="1"/>
            <a:r>
              <a:rPr lang="en-US" dirty="0"/>
              <a:t>Usually: 0.2 T, 1 T, 1.5 T, 3 T</a:t>
            </a:r>
          </a:p>
          <a:p>
            <a:pPr lvl="1"/>
            <a:r>
              <a:rPr lang="en-US" dirty="0"/>
              <a:t>7 T, 9 T</a:t>
            </a:r>
          </a:p>
          <a:p>
            <a:pPr lvl="1"/>
            <a:r>
              <a:rPr lang="en-US" dirty="0"/>
              <a:t>Earth’s magnetic field: 25 to 65 </a:t>
            </a:r>
            <a:r>
              <a:rPr lang="en-US" dirty="0" err="1"/>
              <a:t>μT</a:t>
            </a:r>
            <a:r>
              <a:rPr lang="en-US" dirty="0"/>
              <a:t> (0.25 to 0.65 gauss)</a:t>
            </a:r>
          </a:p>
          <a:p>
            <a:pPr lvl="1"/>
            <a:endParaRPr lang="en-US" dirty="0"/>
          </a:p>
          <a:p>
            <a:r>
              <a:rPr lang="en-US" dirty="0"/>
              <a:t>Decrease sampling rate (!)</a:t>
            </a:r>
          </a:p>
          <a:p>
            <a:pPr lvl="1"/>
            <a:r>
              <a:rPr lang="en-US" dirty="0"/>
              <a:t>CS-MRI</a:t>
            </a:r>
          </a:p>
          <a:p>
            <a:pPr lvl="1"/>
            <a:r>
              <a:rPr lang="en-US" dirty="0"/>
              <a:t>P-MRI</a:t>
            </a:r>
            <a:endParaRPr lang="fa-IR" dirty="0"/>
          </a:p>
          <a:p>
            <a:pPr lvl="1"/>
            <a:r>
              <a:rPr lang="en-US" dirty="0"/>
              <a:t>Deep-Learning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0B3A5-3B94-44D6-968F-37E337BC9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 descr="Earth&amp;#39;s Magnetic Field - Air Force GPS Alternatives">
            <a:extLst>
              <a:ext uri="{FF2B5EF4-FFF2-40B4-BE49-F238E27FC236}">
                <a16:creationId xmlns:a16="http://schemas.microsoft.com/office/drawing/2014/main" id="{9AFFD7B6-E42A-4413-B69B-9390707DF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80" y="2222159"/>
            <a:ext cx="2385522" cy="15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2B7B14EB-1909-4BE0-A0D6-8C8A6C21ABB5}"/>
              </a:ext>
            </a:extLst>
          </p:cNvPr>
          <p:cNvSpPr/>
          <p:nvPr/>
        </p:nvSpPr>
        <p:spPr>
          <a:xfrm>
            <a:off x="2946400" y="4511040"/>
            <a:ext cx="81280" cy="60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8722F-8FB6-4C42-872C-B486BC4733FF}"/>
              </a:ext>
            </a:extLst>
          </p:cNvPr>
          <p:cNvSpPr txBox="1"/>
          <p:nvPr/>
        </p:nvSpPr>
        <p:spPr>
          <a:xfrm>
            <a:off x="3048000" y="461613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ALOHA</a:t>
            </a:r>
          </a:p>
        </p:txBody>
      </p:sp>
    </p:spTree>
    <p:extLst>
      <p:ext uri="{BB962C8B-B14F-4D97-AF65-F5344CB8AC3E}">
        <p14:creationId xmlns:p14="http://schemas.microsoft.com/office/powerpoint/2010/main" val="199201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BFF-05AE-41C0-B2EA-F16D05F5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Decrease sampling rate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C1A0C24-5943-4DD3-B434-44EDE1419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30" y="5331446"/>
            <a:ext cx="3261360" cy="10237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613FC-259E-4A6A-AC24-698A58A54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8</a:t>
            </a:fld>
            <a:endParaRPr lang="en-US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E5B52998-64FB-4936-8668-2DA14809A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4" y="2159925"/>
            <a:ext cx="2907821" cy="38814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96E713-87EB-42F2-8423-95BC4F998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88" y="2058988"/>
            <a:ext cx="3257040" cy="10237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CABD32-7B27-4F38-97FA-1D2A95D096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88" y="3104381"/>
            <a:ext cx="3203044" cy="11425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0A363F-39AE-4E65-8F18-C5F6C931A7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30" y="4248570"/>
            <a:ext cx="3261360" cy="102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89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7BFED-9EDF-4582-AEF8-680244E6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Decrease sampling rate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BB65A5-97DE-46E8-9884-5F8FB0F48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381" y="1956647"/>
            <a:ext cx="2544819" cy="44498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FA5D3-FDCD-4F17-BCAD-19202B074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B22F0-6086-46A4-91A2-68A954FCE1BE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A7F74F-9430-4939-82DC-9F3E7AEA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115" y="1925539"/>
            <a:ext cx="3055885" cy="4480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8B62D3-F0C6-4D37-8F8F-067533CB1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19786"/>
            <a:ext cx="5022015" cy="1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8020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280</TotalTime>
  <Words>319</Words>
  <Application>Microsoft Office PowerPoint</Application>
  <PresentationFormat>Widescreen</PresentationFormat>
  <Paragraphs>81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CMMI10</vt:lpstr>
      <vt:lpstr>NimbusRomNo9L-Regu</vt:lpstr>
      <vt:lpstr>Trebuchet MS</vt:lpstr>
      <vt:lpstr>Wingdings 3</vt:lpstr>
      <vt:lpstr>Facet</vt:lpstr>
      <vt:lpstr>k-Space Deep Learning for Accelerated MRI</vt:lpstr>
      <vt:lpstr>MRI Importance</vt:lpstr>
      <vt:lpstr>Advantages and Disadvantages</vt:lpstr>
      <vt:lpstr>MRI basics</vt:lpstr>
      <vt:lpstr>MRI basics</vt:lpstr>
      <vt:lpstr>Filling the k-space </vt:lpstr>
      <vt:lpstr>How To make MRI fast?</vt:lpstr>
      <vt:lpstr>Decrease sampling rate</vt:lpstr>
      <vt:lpstr>Decrease sampling rate</vt:lpstr>
      <vt:lpstr>Compressive Sampling using Annihilating Filter-based Low-Rank Interpolation (ALOHA)</vt:lpstr>
      <vt:lpstr>ALOHA</vt:lpstr>
      <vt:lpstr>PowerPoint Presentation</vt:lpstr>
      <vt:lpstr>ALOHA</vt:lpstr>
      <vt:lpstr>ALOHA</vt:lpstr>
      <vt:lpstr>Deep learning</vt:lpstr>
      <vt:lpstr>Deep learning</vt:lpstr>
      <vt:lpstr>Deep learning</vt:lpstr>
      <vt:lpstr>Architecture</vt:lpstr>
      <vt:lpstr>Performance Evaluation</vt:lpstr>
      <vt:lpstr>Results</vt:lpstr>
      <vt:lpstr>References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raziei</dc:creator>
  <cp:lastModifiedBy>mohammad raziei</cp:lastModifiedBy>
  <cp:revision>30</cp:revision>
  <cp:lastPrinted>2021-07-12T10:45:12Z</cp:lastPrinted>
  <dcterms:created xsi:type="dcterms:W3CDTF">2021-07-12T07:07:40Z</dcterms:created>
  <dcterms:modified xsi:type="dcterms:W3CDTF">2021-07-12T11:48:29Z</dcterms:modified>
</cp:coreProperties>
</file>